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Default Extension="doc" ContentType="application/msword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21" r:id="rId7"/>
    <p:sldMasterId id="2147483733" r:id="rId8"/>
    <p:sldMasterId id="2147483745" r:id="rId9"/>
    <p:sldMasterId id="2147483757" r:id="rId10"/>
  </p:sldMasterIdLst>
  <p:notesMasterIdLst>
    <p:notesMasterId r:id="rId34"/>
  </p:notesMasterIdLst>
  <p:handoutMasterIdLst>
    <p:handoutMasterId r:id="rId35"/>
  </p:handoutMasterIdLst>
  <p:sldIdLst>
    <p:sldId id="263" r:id="rId11"/>
    <p:sldId id="269" r:id="rId12"/>
    <p:sldId id="270" r:id="rId13"/>
    <p:sldId id="335" r:id="rId14"/>
    <p:sldId id="336" r:id="rId15"/>
    <p:sldId id="361" r:id="rId16"/>
    <p:sldId id="337" r:id="rId17"/>
    <p:sldId id="348" r:id="rId18"/>
    <p:sldId id="352" r:id="rId19"/>
    <p:sldId id="351" r:id="rId20"/>
    <p:sldId id="332" r:id="rId21"/>
    <p:sldId id="342" r:id="rId22"/>
    <p:sldId id="339" r:id="rId23"/>
    <p:sldId id="341" r:id="rId24"/>
    <p:sldId id="343" r:id="rId25"/>
    <p:sldId id="344" r:id="rId26"/>
    <p:sldId id="345" r:id="rId27"/>
    <p:sldId id="357" r:id="rId28"/>
    <p:sldId id="346" r:id="rId29"/>
    <p:sldId id="359" r:id="rId30"/>
    <p:sldId id="360" r:id="rId31"/>
    <p:sldId id="347" r:id="rId32"/>
    <p:sldId id="35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A3C4D-2340-4632-A4C1-97318B5FF5B1}" type="datetimeFigureOut">
              <a:rPr lang="en-GB" smtClean="0"/>
              <a:pPr/>
              <a:t>21/10/2014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2A4D9-BA21-473D-AFCB-9B8EA327D3A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96C6A80-8B05-4ADE-AD51-AF580DFD2D1A}" type="datetimeFigureOut">
              <a:rPr lang="en-GB"/>
              <a:pPr>
                <a:defRPr/>
              </a:pPr>
              <a:t>21/10/2014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EFA8FEA-42EB-41DA-84C7-361BCB7CC1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C0564-22DC-47D3-9EDD-8A770AE697A3}" type="datetimeFigureOut">
              <a:rPr lang="en-GB" smtClean="0"/>
              <a:pPr>
                <a:defRPr/>
              </a:pPr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E0D71-4323-4C3C-805F-61C99A20FC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4CBA3-C068-45B6-A979-35F5FC47C281}" type="datetimeFigureOut">
              <a:rPr lang="en-GB" smtClean="0"/>
              <a:pPr>
                <a:defRPr/>
              </a:pPr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38F6A-0B2B-412F-B1B4-1E01F34331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DF37B-C3D2-4148-AD16-F01B049DEA53}" type="datetimeFigureOut">
              <a:rPr lang="en-GB" smtClean="0"/>
              <a:pPr>
                <a:defRPr/>
              </a:pPr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41F0A-9455-4877-A8CD-A382781C55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BF892-54CE-43C9-AFF6-4FEE0AC90B4E}" type="datetimeFigureOut">
              <a:rPr lang="en-US" smtClean="0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10/21/2014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16286-4EFB-4C5A-9C02-24E83459DE7E}" type="slidenum">
              <a:rPr lang="en-US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7BAF-8EE7-4630-9F4F-F525581B601F}" type="datetimeFigureOut">
              <a:rPr lang="en-GB" smtClean="0"/>
              <a:pPr>
                <a:defRPr/>
              </a:pPr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34A5F-612E-4DC7-B9E3-94AFB0DFB0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BF892-54CE-43C9-AFF6-4FEE0AC90B4E}" type="datetimeFigureOut">
              <a:rPr lang="en-US" smtClean="0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10/21/2014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16286-4EFB-4C5A-9C02-24E83459DE7E}" type="slidenum">
              <a:rPr lang="en-US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1EF07-2454-42F6-A261-13D834EB3983}" type="datetimeFigureOut">
              <a:rPr lang="en-GB" smtClean="0"/>
              <a:pPr>
                <a:defRPr/>
              </a:pPr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6AB6D-3EE5-459A-BE07-188C9DAF77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BF892-54CE-43C9-AFF6-4FEE0AC90B4E}" type="datetimeFigureOut">
              <a:rPr lang="en-US" smtClean="0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10/21/2014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16286-4EFB-4C5A-9C02-24E83459DE7E}" type="slidenum">
              <a:rPr lang="en-US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604F7-0555-4954-89B8-7F28EC9B0C91}" type="datetimeFigureOut">
              <a:rPr lang="en-GB" smtClean="0"/>
              <a:pPr>
                <a:defRPr/>
              </a:pPr>
              <a:t>21/10/2014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CF810-E236-43B5-BDAE-F7658F5830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BF892-54CE-43C9-AFF6-4FEE0AC90B4E}" type="datetimeFigureOut">
              <a:rPr lang="en-US" smtClean="0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10/21/2014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16286-4EFB-4C5A-9C02-24E83459DE7E}" type="slidenum">
              <a:rPr lang="en-US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053D6-D51E-4235-B06C-266483791F82}" type="datetimeFigureOut">
              <a:rPr lang="en-GB" smtClean="0"/>
              <a:pPr>
                <a:defRPr/>
              </a:pPr>
              <a:t>21/10/2014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0A112-6E2C-41EF-94B6-DDE88B8436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BF892-54CE-43C9-AFF6-4FEE0AC90B4E}" type="datetimeFigureOut">
              <a:rPr lang="en-US" smtClean="0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10/21/2014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16286-4EFB-4C5A-9C02-24E83459DE7E}" type="slidenum">
              <a:rPr lang="en-US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D87E9-AE11-46CD-8671-DC46A73FA4CD}" type="datetimeFigureOut">
              <a:rPr lang="en-GB" smtClean="0"/>
              <a:pPr>
                <a:defRPr/>
              </a:pPr>
              <a:t>21/10/2014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1DEA7-45CA-457D-92A3-46DB2031F9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BF892-54CE-43C9-AFF6-4FEE0AC90B4E}" type="datetimeFigureOut">
              <a:rPr lang="en-US" smtClean="0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10/21/2014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16286-4EFB-4C5A-9C02-24E83459DE7E}" type="slidenum">
              <a:rPr lang="en-US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A31CC-12E6-4969-B5B2-098099ABC16F}" type="datetimeFigureOut">
              <a:rPr lang="en-GB" smtClean="0"/>
              <a:pPr>
                <a:defRPr/>
              </a:pPr>
              <a:t>21/10/2014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A178F-283A-4405-83C8-5CCDB48D8E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BF892-54CE-43C9-AFF6-4FEE0AC90B4E}" type="datetimeFigureOut">
              <a:rPr lang="en-US" smtClean="0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10/21/2014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16286-4EFB-4C5A-9C02-24E83459DE7E}" type="slidenum">
              <a:rPr lang="en-US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03BB7-28F6-41C6-BCC2-082EB4FD6F8C}" type="datetimeFigureOut">
              <a:rPr lang="en-GB" smtClean="0"/>
              <a:pPr>
                <a:defRPr/>
              </a:pPr>
              <a:t>21/10/2014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BA90B-9729-4CF4-912F-F8D8567C58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BF892-54CE-43C9-AFF6-4FEE0AC90B4E}" type="datetimeFigureOut">
              <a:rPr lang="en-US" smtClean="0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10/21/2014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16286-4EFB-4C5A-9C02-24E83459DE7E}" type="slidenum">
              <a:rPr lang="en-US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DCB91-B3EC-47B4-95A3-BC7BAF9D7C6D}" type="datetimeFigureOut">
              <a:rPr lang="en-GB" smtClean="0"/>
              <a:pPr>
                <a:defRPr/>
              </a:pPr>
              <a:t>21/10/2014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10C35-E4D8-43AA-BA4F-185F8F756C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BF892-54CE-43C9-AFF6-4FEE0AC90B4E}" type="datetimeFigureOut">
              <a:rPr lang="en-US" smtClean="0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10/21/2014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16286-4EFB-4C5A-9C02-24E83459DE7E}" type="slidenum">
              <a:rPr lang="en-US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Microsoft_Office_Word_97_-_2003_Document9.doc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Microsoft_Office_Word_97_-_2003_Document1.doc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Microsoft_Office_Word_97_-_2003_Document2.doc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Microsoft_Office_Word_97_-_2003_Document3.doc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Microsoft_Office_Word_97_-_2003_Document4.doc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Microsoft_Office_Word_97_-_2003_Document5.doc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Microsoft_Office_Word_97_-_2003_Document6.doc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Microsoft_Office_Word_97_-_2003_Document7.doc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Microsoft_Office_Word_97_-_2003_Document8.doc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4E66DF-52A8-43B9-A442-086371294F48}" type="datetimeFigureOut">
              <a:rPr lang="en-GB" smtClean="0"/>
              <a:pPr>
                <a:defRPr/>
              </a:pPr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9B23D7-47ED-4010-83CB-51631DE976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 flipH="1">
            <a:off x="115888" y="952500"/>
            <a:ext cx="8837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436688"/>
            <a:ext cx="8629650" cy="4735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027488" y="6284913"/>
            <a:ext cx="13493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1pPr>
            <a:lvl2pPr marL="742950" indent="-28575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2pPr>
            <a:lvl3pPr marL="11430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3pPr>
            <a:lvl4pPr marL="16002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4pPr>
            <a:lvl5pPr marL="20574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35000"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16763" y="6135688"/>
            <a:ext cx="1943100" cy="722312"/>
            <a:chOff x="3380" y="3865"/>
            <a:chExt cx="1224" cy="455"/>
          </a:xfrm>
        </p:grpSpPr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3380" y="3865"/>
            <a:ext cx="1224" cy="455"/>
          </p:xfrm>
          <a:graphic>
            <a:graphicData uri="http://schemas.openxmlformats.org/presentationml/2006/ole">
              <p:oleObj spid="_x0000_s64514" name="Document" r:id="rId14" imgW="1943100" imgH="723900" progId="Word.Document.8">
                <p:embed/>
              </p:oleObj>
            </a:graphicData>
          </a:graphic>
        </p:graphicFrame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3458" y="4174"/>
              <a:ext cx="110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900" dirty="0" smtClean="0">
                  <a:solidFill>
                    <a:srgbClr val="000000"/>
                  </a:solidFill>
                </a:rPr>
                <a:t>BROOKHAVEN SCIENCE ASSOCIATES</a:t>
              </a:r>
            </a:p>
          </p:txBody>
        </p:sp>
      </p:grpSp>
      <p:pic>
        <p:nvPicPr>
          <p:cNvPr id="1032" name="Picture 17" descr="New_DOE_Logo_Color_042808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038" y="6372225"/>
            <a:ext cx="1833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35000"/>
        <a:buChar char="•"/>
        <a:defRPr sz="3200">
          <a:solidFill>
            <a:schemeClr val="tx1"/>
          </a:solidFill>
          <a:latin typeface="+mn-lt"/>
          <a:ea typeface="+mn-ea"/>
          <a:cs typeface="Osaka"/>
        </a:defRPr>
      </a:lvl1pPr>
      <a:lvl2pPr marL="690563" indent="-2333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Osaka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+mn-ea"/>
          <a:cs typeface="Osaka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5pPr>
      <a:lvl6pPr marL="22288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 flipH="1">
            <a:off x="115888" y="952500"/>
            <a:ext cx="8837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436688"/>
            <a:ext cx="8629650" cy="4735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027488" y="6284913"/>
            <a:ext cx="13493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1pPr>
            <a:lvl2pPr marL="742950" indent="-28575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2pPr>
            <a:lvl3pPr marL="11430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3pPr>
            <a:lvl4pPr marL="16002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4pPr>
            <a:lvl5pPr marL="20574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35000"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16763" y="6135688"/>
            <a:ext cx="1943100" cy="722312"/>
            <a:chOff x="3380" y="3865"/>
            <a:chExt cx="1224" cy="455"/>
          </a:xfrm>
        </p:grpSpPr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3380" y="3865"/>
            <a:ext cx="1224" cy="455"/>
          </p:xfrm>
          <a:graphic>
            <a:graphicData uri="http://schemas.openxmlformats.org/presentationml/2006/ole">
              <p:oleObj spid="_x0000_s56322" name="Document" r:id="rId14" imgW="1943100" imgH="723900" progId="Word.Document.8">
                <p:embed/>
              </p:oleObj>
            </a:graphicData>
          </a:graphic>
        </p:graphicFrame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3458" y="4174"/>
              <a:ext cx="110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900" dirty="0" smtClean="0">
                  <a:solidFill>
                    <a:srgbClr val="000000"/>
                  </a:solidFill>
                </a:rPr>
                <a:t>BROOKHAVEN SCIENCE ASSOCIATES</a:t>
              </a:r>
            </a:p>
          </p:txBody>
        </p:sp>
      </p:grpSp>
      <p:pic>
        <p:nvPicPr>
          <p:cNvPr id="1032" name="Picture 17" descr="New_DOE_Logo_Color_042808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038" y="6372225"/>
            <a:ext cx="1833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35000"/>
        <a:buChar char="•"/>
        <a:defRPr sz="3200">
          <a:solidFill>
            <a:schemeClr val="tx1"/>
          </a:solidFill>
          <a:latin typeface="+mn-lt"/>
          <a:ea typeface="+mn-ea"/>
          <a:cs typeface="Osaka"/>
        </a:defRPr>
      </a:lvl1pPr>
      <a:lvl2pPr marL="690563" indent="-2333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Osaka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+mn-ea"/>
          <a:cs typeface="Osaka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5pPr>
      <a:lvl6pPr marL="22288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 flipH="1">
            <a:off x="115888" y="952500"/>
            <a:ext cx="8837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436688"/>
            <a:ext cx="8629650" cy="4735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027488" y="6284913"/>
            <a:ext cx="13493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1pPr>
            <a:lvl2pPr marL="742950" indent="-28575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2pPr>
            <a:lvl3pPr marL="11430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3pPr>
            <a:lvl4pPr marL="16002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4pPr>
            <a:lvl5pPr marL="20574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35000"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16763" y="6135688"/>
            <a:ext cx="1943100" cy="722312"/>
            <a:chOff x="3380" y="3865"/>
            <a:chExt cx="1224" cy="455"/>
          </a:xfrm>
        </p:grpSpPr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3380" y="3865"/>
            <a:ext cx="1224" cy="455"/>
          </p:xfrm>
          <a:graphic>
            <a:graphicData uri="http://schemas.openxmlformats.org/presentationml/2006/ole">
              <p:oleObj spid="_x0000_s57346" name="Document" r:id="rId14" imgW="1943100" imgH="723900" progId="Word.Document.8">
                <p:embed/>
              </p:oleObj>
            </a:graphicData>
          </a:graphic>
        </p:graphicFrame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3458" y="4174"/>
              <a:ext cx="110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900" dirty="0" smtClean="0">
                  <a:solidFill>
                    <a:srgbClr val="000000"/>
                  </a:solidFill>
                </a:rPr>
                <a:t>BROOKHAVEN SCIENCE ASSOCIATES</a:t>
              </a:r>
            </a:p>
          </p:txBody>
        </p:sp>
      </p:grpSp>
      <p:pic>
        <p:nvPicPr>
          <p:cNvPr id="1032" name="Picture 17" descr="New_DOE_Logo_Color_042808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038" y="6372225"/>
            <a:ext cx="1833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35000"/>
        <a:buChar char="•"/>
        <a:defRPr sz="3200">
          <a:solidFill>
            <a:schemeClr val="tx1"/>
          </a:solidFill>
          <a:latin typeface="+mn-lt"/>
          <a:ea typeface="+mn-ea"/>
          <a:cs typeface="Osaka"/>
        </a:defRPr>
      </a:lvl1pPr>
      <a:lvl2pPr marL="690563" indent="-2333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Osaka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+mn-ea"/>
          <a:cs typeface="Osaka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5pPr>
      <a:lvl6pPr marL="22288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 flipH="1">
            <a:off x="115888" y="952500"/>
            <a:ext cx="8837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436688"/>
            <a:ext cx="8629650" cy="4735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027488" y="6284913"/>
            <a:ext cx="13493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1pPr>
            <a:lvl2pPr marL="742950" indent="-28575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2pPr>
            <a:lvl3pPr marL="11430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3pPr>
            <a:lvl4pPr marL="16002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4pPr>
            <a:lvl5pPr marL="20574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35000"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16763" y="6135688"/>
            <a:ext cx="1943100" cy="722312"/>
            <a:chOff x="3380" y="3865"/>
            <a:chExt cx="1224" cy="455"/>
          </a:xfrm>
        </p:grpSpPr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3380" y="3865"/>
            <a:ext cx="1224" cy="455"/>
          </p:xfrm>
          <a:graphic>
            <a:graphicData uri="http://schemas.openxmlformats.org/presentationml/2006/ole">
              <p:oleObj spid="_x0000_s58370" name="Document" r:id="rId14" imgW="1943100" imgH="723900" progId="Word.Document.8">
                <p:embed/>
              </p:oleObj>
            </a:graphicData>
          </a:graphic>
        </p:graphicFrame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3458" y="4174"/>
              <a:ext cx="110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900" dirty="0" smtClean="0">
                  <a:solidFill>
                    <a:srgbClr val="000000"/>
                  </a:solidFill>
                </a:rPr>
                <a:t>BROOKHAVEN SCIENCE ASSOCIATES</a:t>
              </a:r>
            </a:p>
          </p:txBody>
        </p:sp>
      </p:grpSp>
      <p:pic>
        <p:nvPicPr>
          <p:cNvPr id="1032" name="Picture 17" descr="New_DOE_Logo_Color_042808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038" y="6372225"/>
            <a:ext cx="1833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35000"/>
        <a:buChar char="•"/>
        <a:defRPr sz="3200">
          <a:solidFill>
            <a:schemeClr val="tx1"/>
          </a:solidFill>
          <a:latin typeface="+mn-lt"/>
          <a:ea typeface="+mn-ea"/>
          <a:cs typeface="Osaka"/>
        </a:defRPr>
      </a:lvl1pPr>
      <a:lvl2pPr marL="690563" indent="-2333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Osaka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+mn-ea"/>
          <a:cs typeface="Osaka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5pPr>
      <a:lvl6pPr marL="22288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 flipH="1">
            <a:off x="115888" y="952500"/>
            <a:ext cx="8837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436688"/>
            <a:ext cx="8629650" cy="4735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027488" y="6284913"/>
            <a:ext cx="13493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1pPr>
            <a:lvl2pPr marL="742950" indent="-28575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2pPr>
            <a:lvl3pPr marL="11430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3pPr>
            <a:lvl4pPr marL="16002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4pPr>
            <a:lvl5pPr marL="20574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35000"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16763" y="6135688"/>
            <a:ext cx="1943100" cy="722312"/>
            <a:chOff x="3380" y="3865"/>
            <a:chExt cx="1224" cy="455"/>
          </a:xfrm>
        </p:grpSpPr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3380" y="3865"/>
            <a:ext cx="1224" cy="455"/>
          </p:xfrm>
          <a:graphic>
            <a:graphicData uri="http://schemas.openxmlformats.org/presentationml/2006/ole">
              <p:oleObj spid="_x0000_s59394" name="Document" r:id="rId14" imgW="1943100" imgH="723900" progId="Word.Document.8">
                <p:embed/>
              </p:oleObj>
            </a:graphicData>
          </a:graphic>
        </p:graphicFrame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3458" y="4174"/>
              <a:ext cx="110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900" dirty="0" smtClean="0">
                  <a:solidFill>
                    <a:srgbClr val="000000"/>
                  </a:solidFill>
                </a:rPr>
                <a:t>BROOKHAVEN SCIENCE ASSOCIATES</a:t>
              </a:r>
            </a:p>
          </p:txBody>
        </p:sp>
      </p:grpSp>
      <p:pic>
        <p:nvPicPr>
          <p:cNvPr id="1032" name="Picture 17" descr="New_DOE_Logo_Color_042808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038" y="6372225"/>
            <a:ext cx="1833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35000"/>
        <a:buChar char="•"/>
        <a:defRPr sz="3200">
          <a:solidFill>
            <a:schemeClr val="tx1"/>
          </a:solidFill>
          <a:latin typeface="+mn-lt"/>
          <a:ea typeface="+mn-ea"/>
          <a:cs typeface="Osaka"/>
        </a:defRPr>
      </a:lvl1pPr>
      <a:lvl2pPr marL="690563" indent="-2333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Osaka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+mn-ea"/>
          <a:cs typeface="Osaka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5pPr>
      <a:lvl6pPr marL="22288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 flipH="1">
            <a:off x="115888" y="952500"/>
            <a:ext cx="8837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436688"/>
            <a:ext cx="8629650" cy="4735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027488" y="6284913"/>
            <a:ext cx="13493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1pPr>
            <a:lvl2pPr marL="742950" indent="-28575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2pPr>
            <a:lvl3pPr marL="11430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3pPr>
            <a:lvl4pPr marL="16002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4pPr>
            <a:lvl5pPr marL="20574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35000"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16763" y="6135688"/>
            <a:ext cx="1943100" cy="722312"/>
            <a:chOff x="3380" y="3865"/>
            <a:chExt cx="1224" cy="455"/>
          </a:xfrm>
        </p:grpSpPr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3380" y="3865"/>
            <a:ext cx="1224" cy="455"/>
          </p:xfrm>
          <a:graphic>
            <a:graphicData uri="http://schemas.openxmlformats.org/presentationml/2006/ole">
              <p:oleObj spid="_x0000_s60418" name="Document" r:id="rId14" imgW="1943100" imgH="723900" progId="Word.Document.8">
                <p:embed/>
              </p:oleObj>
            </a:graphicData>
          </a:graphic>
        </p:graphicFrame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3458" y="4174"/>
              <a:ext cx="110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900" dirty="0" smtClean="0">
                  <a:solidFill>
                    <a:srgbClr val="000000"/>
                  </a:solidFill>
                </a:rPr>
                <a:t>BROOKHAVEN SCIENCE ASSOCIATES</a:t>
              </a:r>
            </a:p>
          </p:txBody>
        </p:sp>
      </p:grpSp>
      <p:pic>
        <p:nvPicPr>
          <p:cNvPr id="1032" name="Picture 17" descr="New_DOE_Logo_Color_042808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038" y="6372225"/>
            <a:ext cx="1833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35000"/>
        <a:buChar char="•"/>
        <a:defRPr sz="3200">
          <a:solidFill>
            <a:schemeClr val="tx1"/>
          </a:solidFill>
          <a:latin typeface="+mn-lt"/>
          <a:ea typeface="+mn-ea"/>
          <a:cs typeface="Osaka"/>
        </a:defRPr>
      </a:lvl1pPr>
      <a:lvl2pPr marL="690563" indent="-2333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Osaka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+mn-ea"/>
          <a:cs typeface="Osaka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5pPr>
      <a:lvl6pPr marL="22288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 flipH="1">
            <a:off x="115888" y="952500"/>
            <a:ext cx="8837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436688"/>
            <a:ext cx="8629650" cy="4735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027488" y="6284913"/>
            <a:ext cx="13493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1pPr>
            <a:lvl2pPr marL="742950" indent="-28575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2pPr>
            <a:lvl3pPr marL="11430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3pPr>
            <a:lvl4pPr marL="16002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4pPr>
            <a:lvl5pPr marL="20574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35000"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16763" y="6135688"/>
            <a:ext cx="1943100" cy="722312"/>
            <a:chOff x="3380" y="3865"/>
            <a:chExt cx="1224" cy="455"/>
          </a:xfrm>
        </p:grpSpPr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3380" y="3865"/>
            <a:ext cx="1224" cy="455"/>
          </p:xfrm>
          <a:graphic>
            <a:graphicData uri="http://schemas.openxmlformats.org/presentationml/2006/ole">
              <p:oleObj spid="_x0000_s61442" name="Document" r:id="rId14" imgW="1943100" imgH="723900" progId="Word.Document.8">
                <p:embed/>
              </p:oleObj>
            </a:graphicData>
          </a:graphic>
        </p:graphicFrame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3458" y="4174"/>
              <a:ext cx="110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900" dirty="0" smtClean="0">
                  <a:solidFill>
                    <a:srgbClr val="000000"/>
                  </a:solidFill>
                </a:rPr>
                <a:t>BROOKHAVEN SCIENCE ASSOCIATES</a:t>
              </a:r>
            </a:p>
          </p:txBody>
        </p:sp>
      </p:grpSp>
      <p:pic>
        <p:nvPicPr>
          <p:cNvPr id="1032" name="Picture 17" descr="New_DOE_Logo_Color_042808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038" y="6372225"/>
            <a:ext cx="1833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35000"/>
        <a:buChar char="•"/>
        <a:defRPr sz="3200">
          <a:solidFill>
            <a:schemeClr val="tx1"/>
          </a:solidFill>
          <a:latin typeface="+mn-lt"/>
          <a:ea typeface="+mn-ea"/>
          <a:cs typeface="Osaka"/>
        </a:defRPr>
      </a:lvl1pPr>
      <a:lvl2pPr marL="690563" indent="-2333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Osaka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+mn-ea"/>
          <a:cs typeface="Osaka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5pPr>
      <a:lvl6pPr marL="22288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 flipH="1">
            <a:off x="115888" y="952500"/>
            <a:ext cx="8837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436688"/>
            <a:ext cx="8629650" cy="4735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027488" y="6284913"/>
            <a:ext cx="13493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1pPr>
            <a:lvl2pPr marL="742950" indent="-28575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2pPr>
            <a:lvl3pPr marL="11430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3pPr>
            <a:lvl4pPr marL="16002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4pPr>
            <a:lvl5pPr marL="20574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35000"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 userDrawn="1"/>
        </p:nvSpPr>
        <p:spPr bwMode="auto">
          <a:xfrm>
            <a:off x="4475163" y="6553200"/>
            <a:ext cx="388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16763" y="6135688"/>
            <a:ext cx="1943100" cy="722312"/>
            <a:chOff x="3380" y="3865"/>
            <a:chExt cx="1224" cy="455"/>
          </a:xfrm>
        </p:grpSpPr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3380" y="3865"/>
            <a:ext cx="1224" cy="455"/>
          </p:xfrm>
          <a:graphic>
            <a:graphicData uri="http://schemas.openxmlformats.org/presentationml/2006/ole">
              <p:oleObj spid="_x0000_s62466" name="Document" r:id="rId14" imgW="1943100" imgH="723900" progId="Word.Document.8">
                <p:embed/>
              </p:oleObj>
            </a:graphicData>
          </a:graphic>
        </p:graphicFrame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3458" y="4174"/>
              <a:ext cx="110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900" dirty="0" smtClean="0">
                  <a:solidFill>
                    <a:srgbClr val="000000"/>
                  </a:solidFill>
                </a:rPr>
                <a:t>BROOKHAVEN SCIENCE ASSOCIATES</a:t>
              </a:r>
            </a:p>
          </p:txBody>
        </p:sp>
      </p:grpSp>
      <p:pic>
        <p:nvPicPr>
          <p:cNvPr id="1032" name="Picture 17" descr="New_DOE_Logo_Color_042808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038" y="6372225"/>
            <a:ext cx="1833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35000"/>
        <a:buChar char="•"/>
        <a:defRPr sz="3200">
          <a:solidFill>
            <a:schemeClr val="tx1"/>
          </a:solidFill>
          <a:latin typeface="+mn-lt"/>
          <a:ea typeface="+mn-ea"/>
          <a:cs typeface="Osaka"/>
        </a:defRPr>
      </a:lvl1pPr>
      <a:lvl2pPr marL="690563" indent="-2333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Osaka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+mn-ea"/>
          <a:cs typeface="Osaka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5pPr>
      <a:lvl6pPr marL="22288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 flipH="1">
            <a:off x="115888" y="952500"/>
            <a:ext cx="8837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436688"/>
            <a:ext cx="8629650" cy="4735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027488" y="6284913"/>
            <a:ext cx="13493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1pPr>
            <a:lvl2pPr marL="742950" indent="-28575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2pPr>
            <a:lvl3pPr marL="11430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3pPr>
            <a:lvl4pPr marL="16002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4pPr>
            <a:lvl5pPr marL="20574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35000"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16763" y="6135688"/>
            <a:ext cx="1943100" cy="722312"/>
            <a:chOff x="3380" y="3865"/>
            <a:chExt cx="1224" cy="455"/>
          </a:xfrm>
        </p:grpSpPr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3380" y="3865"/>
            <a:ext cx="1224" cy="455"/>
          </p:xfrm>
          <a:graphic>
            <a:graphicData uri="http://schemas.openxmlformats.org/presentationml/2006/ole">
              <p:oleObj spid="_x0000_s63490" name="Document" r:id="rId14" imgW="1943100" imgH="723900" progId="Word.Document.8">
                <p:embed/>
              </p:oleObj>
            </a:graphicData>
          </a:graphic>
        </p:graphicFrame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3458" y="4174"/>
              <a:ext cx="110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900" dirty="0" smtClean="0">
                  <a:solidFill>
                    <a:srgbClr val="000000"/>
                  </a:solidFill>
                </a:rPr>
                <a:t>BROOKHAVEN SCIENCE ASSOCIATES</a:t>
              </a:r>
            </a:p>
          </p:txBody>
        </p:sp>
      </p:grpSp>
      <p:pic>
        <p:nvPicPr>
          <p:cNvPr id="1032" name="Picture 17" descr="New_DOE_Logo_Color_042808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038" y="6372225"/>
            <a:ext cx="1833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35000"/>
        <a:buChar char="•"/>
        <a:defRPr sz="3200">
          <a:solidFill>
            <a:schemeClr val="tx1"/>
          </a:solidFill>
          <a:latin typeface="+mn-lt"/>
          <a:ea typeface="+mn-ea"/>
          <a:cs typeface="Osaka"/>
        </a:defRPr>
      </a:lvl1pPr>
      <a:lvl2pPr marL="690563" indent="-2333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Osaka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+mn-ea"/>
          <a:cs typeface="Osaka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5pPr>
      <a:lvl6pPr marL="22288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008112"/>
          </a:xfrm>
        </p:spPr>
        <p:txBody>
          <a:bodyPr/>
          <a:lstStyle/>
          <a:p>
            <a:r>
              <a:rPr lang="en-GB" sz="3600" dirty="0" smtClean="0"/>
              <a:t>EPICS V4 for Diamond Detector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5072074"/>
            <a:ext cx="6400800" cy="10801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000" dirty="0" smtClean="0">
                <a:solidFill>
                  <a:srgbClr val="898989"/>
                </a:solidFill>
              </a:rPr>
              <a:t>Dave Hickin</a:t>
            </a:r>
          </a:p>
          <a:p>
            <a:pPr>
              <a:spcBef>
                <a:spcPts val="0"/>
              </a:spcBef>
            </a:pPr>
            <a:r>
              <a:rPr lang="en-GB" sz="2000" dirty="0" smtClean="0">
                <a:solidFill>
                  <a:srgbClr val="898989"/>
                </a:solidFill>
              </a:rPr>
              <a:t>Diamond Light Source</a:t>
            </a:r>
          </a:p>
          <a:p>
            <a:pPr>
              <a:spcBef>
                <a:spcPts val="0"/>
              </a:spcBef>
            </a:pPr>
            <a:r>
              <a:rPr lang="en-GB" sz="2000" dirty="0" smtClean="0">
                <a:solidFill>
                  <a:srgbClr val="898989"/>
                </a:solidFill>
              </a:rPr>
              <a:t>EPICS Developers Meeting</a:t>
            </a:r>
          </a:p>
          <a:p>
            <a:pPr>
              <a:spcBef>
                <a:spcPts val="0"/>
              </a:spcBef>
            </a:pPr>
            <a:r>
              <a:rPr lang="en-GB" sz="2000" dirty="0" err="1" smtClean="0">
                <a:solidFill>
                  <a:srgbClr val="898989"/>
                </a:solidFill>
              </a:rPr>
              <a:t>Saclay</a:t>
            </a:r>
            <a:r>
              <a:rPr lang="en-GB" sz="2000" dirty="0" smtClean="0">
                <a:solidFill>
                  <a:srgbClr val="898989"/>
                </a:solidFill>
              </a:rPr>
              <a:t>  21/10/2014  </a:t>
            </a:r>
          </a:p>
        </p:txBody>
      </p:sp>
      <p:pic>
        <p:nvPicPr>
          <p:cNvPr id="4" name="Picture 3" descr="06EC2719 Site aerial view Diamo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844824"/>
            <a:ext cx="4536504" cy="3026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NDArray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8052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Attributes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700" dirty="0" smtClean="0"/>
              <a:t>A linked list of heterogeneous type.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700" dirty="0" smtClean="0"/>
              <a:t>Each attribute has name, description, source, source type and value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700" dirty="0" smtClean="0"/>
              <a:t>Source type can be driver, parameter library, EPICS PV or user-defined function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700" dirty="0" smtClean="0"/>
              <a:t>2 standard attributes </a:t>
            </a:r>
            <a:r>
              <a:rPr lang="en-GB" sz="2700" dirty="0" err="1" smtClean="0"/>
              <a:t>colorMode</a:t>
            </a:r>
            <a:r>
              <a:rPr lang="en-GB" sz="2700" dirty="0" smtClean="0"/>
              <a:t> and Bayer pattern. Color Mode turns 3-d array into 2-d colour image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700" dirty="0" smtClean="0"/>
              <a:t>Attributes can describe image, contain info such as camera parameters or current value of PV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dirty="0" smtClean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GB" dirty="0" smtClean="0"/>
              <a:t>areaDetector and EPICS V4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 smtClean="0"/>
              <a:t>areaDetector runs a plugin which is a pvAccess server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 smtClean="0"/>
              <a:t>Plugin translates NDArrays into EPICS V4 structured data (normative type). Closely maps to NDArray</a:t>
            </a:r>
            <a:endParaRPr lang="en-GB" sz="2400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 smtClean="0"/>
              <a:t>pvAccess used to transfer data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 smtClean="0"/>
              <a:t>V4 client implements ADDriver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 smtClean="0"/>
              <a:t>Translates V4 type back into NDArray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 smtClean="0"/>
              <a:t>Passes NDArrays to plugins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 smtClean="0"/>
              <a:t>Existing plugins run remotely</a:t>
            </a:r>
          </a:p>
          <a:p>
            <a:pPr>
              <a:lnSpc>
                <a:spcPct val="90000"/>
              </a:lnSpc>
              <a:buNone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dirty="0" smtClean="0"/>
              <a:t>EPICS V4/AD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dirty="0" smtClean="0"/>
              <a:t>EPICS V4 Initial Prototype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Server-side plugin and client-side driver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Uses pvAccess and EPICS V4 core code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Client monitors PV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Linux only. Not running on Windows yet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Initially coding based on pvAccess </a:t>
            </a:r>
            <a:r>
              <a:rPr lang="en-GB" dirty="0" err="1" smtClean="0"/>
              <a:t>testServer</a:t>
            </a:r>
            <a:endParaRPr lang="en-GB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dirty="0" smtClean="0"/>
              <a:t>Further development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Turn into robust solution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Integrate with other developments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Enhancements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00841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EPICS V4 Server and Client Prototype</a:t>
            </a: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620629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468313" y="332358"/>
            <a:ext cx="8229600" cy="1008410"/>
          </a:xfrm>
        </p:spPr>
        <p:txBody>
          <a:bodyPr>
            <a:normAutofit/>
          </a:bodyPr>
          <a:lstStyle/>
          <a:p>
            <a:r>
              <a:rPr lang="en-GB" dirty="0" smtClean="0"/>
              <a:t>Prototype: Images</a:t>
            </a:r>
          </a:p>
        </p:txBody>
      </p:sp>
      <p:pic>
        <p:nvPicPr>
          <p:cNvPr id="7" name="Picture 6" descr="demo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2545" y="1268760"/>
            <a:ext cx="4742385" cy="558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Recent Work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Increased performance. Tested on </a:t>
            </a:r>
            <a:r>
              <a:rPr lang="en-GB" sz="2800" dirty="0" smtClean="0"/>
              <a:t>10 Gig </a:t>
            </a:r>
            <a:r>
              <a:rPr lang="en-GB" sz="2800" dirty="0" smtClean="0"/>
              <a:t>Ethernet</a:t>
            </a:r>
            <a:endParaRPr lang="en-GB" sz="2800" dirty="0" smtClean="0"/>
          </a:p>
          <a:p>
            <a:r>
              <a:rPr lang="en-GB" sz="2800" dirty="0" smtClean="0"/>
              <a:t>Investigation and implementation of compression</a:t>
            </a:r>
            <a:endParaRPr lang="en-GB" sz="28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/>
              <a:t>Server-side plugin uses pvDatabase instead of </a:t>
            </a:r>
            <a:r>
              <a:rPr lang="en-GB" dirty="0" err="1" smtClean="0"/>
              <a:t>testServer</a:t>
            </a:r>
            <a:r>
              <a:rPr lang="en-GB" dirty="0" smtClean="0"/>
              <a:t> and new client </a:t>
            </a:r>
            <a:r>
              <a:rPr lang="en-GB" dirty="0" smtClean="0"/>
              <a:t>written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/>
              <a:t>Improved </a:t>
            </a:r>
            <a:r>
              <a:rPr lang="en-GB" dirty="0" smtClean="0"/>
              <a:t>reliability. Helping to debug EPICS V4 core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/>
              <a:t>Defined new normative type (NTNDArray) to replace old type (</a:t>
            </a:r>
            <a:r>
              <a:rPr lang="en-GB" dirty="0" err="1" smtClean="0"/>
              <a:t>NTImage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en-GB" sz="2800" dirty="0" smtClean="0"/>
              <a:t>CSS integration and </a:t>
            </a:r>
            <a:r>
              <a:rPr lang="en-GB" sz="2800" dirty="0" err="1" smtClean="0"/>
              <a:t>pvaSrv</a:t>
            </a:r>
            <a:r>
              <a:rPr lang="en-GB" sz="2800" dirty="0" smtClean="0"/>
              <a:t> </a:t>
            </a:r>
            <a:endParaRPr lang="en-GB" sz="2800" dirty="0" smtClean="0"/>
          </a:p>
          <a:p>
            <a:r>
              <a:rPr lang="en-GB" sz="2800" dirty="0" smtClean="0"/>
              <a:t>Prototype V4 </a:t>
            </a:r>
            <a:r>
              <a:rPr lang="en-GB" sz="2800" dirty="0" err="1" smtClean="0"/>
              <a:t>SimDetector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Compression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Compression algorithm applied to image data</a:t>
            </a:r>
          </a:p>
          <a:p>
            <a:r>
              <a:rPr lang="en-GB" dirty="0" smtClean="0"/>
              <a:t>Add compression info to V4 structure</a:t>
            </a:r>
          </a:p>
          <a:p>
            <a:r>
              <a:rPr lang="en-GB" dirty="0" smtClean="0"/>
              <a:t>Allows effective bandwidth to exceed physical</a:t>
            </a:r>
          </a:p>
          <a:p>
            <a:r>
              <a:rPr lang="en-GB" dirty="0" smtClean="0"/>
              <a:t>Used freely available compression libraries.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An LZ4 library</a:t>
            </a:r>
          </a:p>
          <a:p>
            <a:pPr lvl="1">
              <a:buFont typeface="Arial" pitchFamily="34" charset="0"/>
              <a:buChar char="•"/>
            </a:pPr>
            <a:r>
              <a:rPr lang="en-GB" dirty="0" err="1" smtClean="0"/>
              <a:t>Blosc</a:t>
            </a:r>
            <a:r>
              <a:rPr lang="en-GB" dirty="0" smtClean="0"/>
              <a:t> (multi-threaded compression)</a:t>
            </a:r>
          </a:p>
          <a:p>
            <a:r>
              <a:rPr lang="en-GB" dirty="0" smtClean="0"/>
              <a:t>Combined LZ4 algorithm with </a:t>
            </a:r>
            <a:r>
              <a:rPr lang="en-GB" dirty="0" err="1" smtClean="0"/>
              <a:t>Blosc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Performance on 10 Gig Ethernet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Setup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2 High Performance Linux PCs, connected by direct fibre 10 Gig Ethernet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SimDetector (modified) producing 3192x3192 images running V4 plugin on one machine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V4 client driver on other machine running stats hdf5 and mpeg plugins</a:t>
            </a:r>
          </a:p>
          <a:p>
            <a:pPr lvl="1"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simDetector Image</a:t>
            </a:r>
            <a:endParaRPr lang="en-GB" dirty="0"/>
          </a:p>
        </p:txBody>
      </p:sp>
      <p:pic>
        <p:nvPicPr>
          <p:cNvPr id="4" name="Content Placeholder 3" descr="xra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2466" y="1600200"/>
            <a:ext cx="43990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Performance on 10 Gig Ethernet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sz="3200" dirty="0" smtClean="0"/>
              <a:t>Uncompressed</a:t>
            </a:r>
          </a:p>
          <a:p>
            <a:pPr marL="742950" lvl="2" indent="-342900"/>
            <a:r>
              <a:rPr lang="en-GB" sz="2800" dirty="0" smtClean="0"/>
              <a:t>120-122 frames per second (97-99+% bandwidth)</a:t>
            </a:r>
          </a:p>
          <a:p>
            <a:r>
              <a:rPr lang="en-GB" dirty="0" smtClean="0"/>
              <a:t>Compressed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With compression image reduced to 36% of original size using lz4 and 38% by </a:t>
            </a:r>
            <a:r>
              <a:rPr lang="en-GB" sz="2400" dirty="0" err="1" smtClean="0"/>
              <a:t>Blosc</a:t>
            </a:r>
            <a:endParaRPr lang="en-GB" sz="2400" dirty="0" smtClean="0"/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Single threaded compression reduces performance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err="1" smtClean="0"/>
              <a:t>Blosc</a:t>
            </a:r>
            <a:r>
              <a:rPr lang="en-GB" sz="2400" dirty="0" smtClean="0"/>
              <a:t>-based compression (multithreaded) increases rate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err="1" smtClean="0"/>
              <a:t>Blosc</a:t>
            </a:r>
            <a:r>
              <a:rPr lang="en-GB" sz="2400" dirty="0" smtClean="0"/>
              <a:t> + lz4 best. Up to ~230 frames per second (190% of bandwidth)</a:t>
            </a:r>
          </a:p>
          <a:p>
            <a:pPr lvl="1"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dirty="0" smtClean="0"/>
              <a:t>Lossless high-performance transfer of detector data and camera images including metadata</a:t>
            </a:r>
          </a:p>
          <a:p>
            <a:r>
              <a:rPr lang="en-GB" dirty="0" smtClean="0"/>
              <a:t>Software infrastructure to support it</a:t>
            </a:r>
          </a:p>
          <a:p>
            <a:r>
              <a:rPr lang="en-GB" dirty="0" smtClean="0"/>
              <a:t>Framework for high performance scientific data services</a:t>
            </a:r>
          </a:p>
          <a:p>
            <a:r>
              <a:rPr lang="en-GB" dirty="0" smtClean="0"/>
              <a:t>Incremental development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Based on areaDetector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NTNDArray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/>
              <a:t>EPICS V4 structure for detector data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/>
              <a:t>Normative type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/>
              <a:t>1 NTNDArray gives 1 frame</a:t>
            </a:r>
            <a:endParaRPr lang="en-GB" dirty="0" smtClean="0"/>
          </a:p>
          <a:p>
            <a:r>
              <a:rPr lang="en-GB" sz="2800" dirty="0" smtClean="0"/>
              <a:t>Maps closely to NDArray</a:t>
            </a:r>
            <a:endParaRPr lang="en-GB" sz="2800" dirty="0" smtClean="0"/>
          </a:p>
          <a:p>
            <a:r>
              <a:rPr lang="en-GB" sz="2800" dirty="0" smtClean="0"/>
              <a:t>Dimension data, time stamps, uniqueId, attributes</a:t>
            </a:r>
            <a:endParaRPr lang="en-GB" sz="2800" dirty="0" smtClean="0"/>
          </a:p>
          <a:p>
            <a:r>
              <a:rPr lang="en-GB" sz="2800" dirty="0" smtClean="0"/>
              <a:t>Adds codec information</a:t>
            </a:r>
          </a:p>
          <a:p>
            <a:r>
              <a:rPr lang="en-GB" sz="2800" dirty="0" smtClean="0"/>
              <a:t>Uses </a:t>
            </a:r>
            <a:r>
              <a:rPr lang="en-GB" sz="2800" dirty="0" smtClean="0"/>
              <a:t>unions for </a:t>
            </a:r>
            <a:r>
              <a:rPr lang="en-GB" sz="2800" dirty="0" smtClean="0"/>
              <a:t>image data and attribute values</a:t>
            </a:r>
          </a:p>
          <a:p>
            <a:r>
              <a:rPr lang="en-GB" sz="2800" dirty="0" smtClean="0"/>
              <a:t>Uses structure arrays for dimensions and attributes</a:t>
            </a:r>
            <a:endParaRPr lang="en-GB" sz="28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V4 SimDetector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/>
              <a:t>Prototype V4 SimDetector</a:t>
            </a:r>
          </a:p>
          <a:p>
            <a:r>
              <a:rPr lang="en-GB" sz="2800" dirty="0" smtClean="0"/>
              <a:t>Puts image direct into V4 structures instead of NDArray. Publishes image as PV</a:t>
            </a:r>
          </a:p>
          <a:p>
            <a:r>
              <a:rPr lang="en-GB" sz="2800" dirty="0" smtClean="0"/>
              <a:t>V4 areaDetector client monitors and runs plugins</a:t>
            </a:r>
          </a:p>
          <a:p>
            <a:r>
              <a:rPr lang="en-GB" sz="2800" dirty="0" smtClean="0"/>
              <a:t>Clients can run remotely or locally in the same or different process</a:t>
            </a:r>
          </a:p>
          <a:p>
            <a:r>
              <a:rPr lang="en-GB" sz="2800" dirty="0" smtClean="0"/>
              <a:t>V4 can provide many of the functions provided by areaDetector (monitor queues, reference counted arrays)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Current and near future work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3200" dirty="0" smtClean="0"/>
              <a:t>Complete move </a:t>
            </a:r>
            <a:r>
              <a:rPr lang="en-GB" sz="3200" dirty="0" smtClean="0"/>
              <a:t>to NTNDArray from </a:t>
            </a:r>
            <a:r>
              <a:rPr lang="en-GB" sz="3200" dirty="0" err="1" smtClean="0"/>
              <a:t>NTImage</a:t>
            </a:r>
            <a:endParaRPr lang="en-GB" sz="3200" dirty="0" smtClean="0"/>
          </a:p>
          <a:p>
            <a:pPr marL="3429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3200" dirty="0" smtClean="0"/>
              <a:t>Move to </a:t>
            </a:r>
            <a:r>
              <a:rPr lang="en-GB" sz="3200" dirty="0" err="1" smtClean="0"/>
              <a:t>GitHub</a:t>
            </a:r>
            <a:r>
              <a:rPr lang="en-GB" sz="3200" dirty="0" smtClean="0"/>
              <a:t> Module - </a:t>
            </a:r>
            <a:r>
              <a:rPr lang="en-GB" sz="3200" dirty="0" err="1" smtClean="0"/>
              <a:t>ADPvAccess</a:t>
            </a:r>
            <a:endParaRPr lang="en-GB" sz="3200" dirty="0" smtClean="0"/>
          </a:p>
          <a:p>
            <a:pPr marL="3429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3200" dirty="0" smtClean="0"/>
              <a:t>Package </a:t>
            </a:r>
            <a:r>
              <a:rPr lang="en-GB" sz="3200" dirty="0" smtClean="0"/>
              <a:t>and </a:t>
            </a:r>
            <a:r>
              <a:rPr lang="en-GB" sz="3200" dirty="0" smtClean="0"/>
              <a:t>release</a:t>
            </a:r>
            <a:endParaRPr lang="en-GB" sz="3200" dirty="0" smtClean="0"/>
          </a:p>
          <a:p>
            <a:pPr marL="3429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3200" dirty="0" smtClean="0"/>
              <a:t>Integration with other EPICS </a:t>
            </a:r>
            <a:r>
              <a:rPr lang="en-GB" sz="3200" dirty="0" smtClean="0"/>
              <a:t>developments especially CSS</a:t>
            </a:r>
            <a:endParaRPr lang="en-GB" sz="3200" dirty="0" smtClean="0"/>
          </a:p>
          <a:p>
            <a:pPr marL="3429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3200" dirty="0" smtClean="0"/>
              <a:t>Windows build</a:t>
            </a:r>
          </a:p>
          <a:p>
            <a:pPr marL="3429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3200" dirty="0" smtClean="0"/>
              <a:t>Deploy on beamline (I12 is candidate</a:t>
            </a:r>
            <a:r>
              <a:rPr lang="en-GB" sz="3200" dirty="0" smtClean="0"/>
              <a:t>)</a:t>
            </a:r>
            <a:endParaRPr lang="en-GB" sz="32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Possible future development of areaDetector/V4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GB" dirty="0" smtClean="0"/>
          </a:p>
          <a:p>
            <a:pPr marL="514350" indent="-5143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Group images from multiple detectors into single </a:t>
            </a:r>
            <a:r>
              <a:rPr lang="en-GB" dirty="0" smtClean="0"/>
              <a:t>image</a:t>
            </a:r>
            <a:endParaRPr lang="en-GB" dirty="0" smtClean="0"/>
          </a:p>
          <a:p>
            <a:pPr marL="514350" indent="-5143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Modify </a:t>
            </a:r>
            <a:r>
              <a:rPr lang="en-GB" dirty="0" smtClean="0"/>
              <a:t> </a:t>
            </a:r>
            <a:r>
              <a:rPr lang="en-GB" dirty="0" smtClean="0"/>
              <a:t>areaDetector </a:t>
            </a:r>
            <a:r>
              <a:rPr lang="en-GB" dirty="0" smtClean="0"/>
              <a:t>drivers to</a:t>
            </a:r>
            <a:r>
              <a:rPr lang="en-GB" dirty="0" smtClean="0"/>
              <a:t> </a:t>
            </a:r>
            <a:r>
              <a:rPr lang="en-GB" dirty="0" smtClean="0"/>
              <a:t>put images </a:t>
            </a:r>
            <a:r>
              <a:rPr lang="en-GB" dirty="0" smtClean="0"/>
              <a:t>directly into </a:t>
            </a:r>
            <a:r>
              <a:rPr lang="en-GB" dirty="0" err="1" smtClean="0"/>
              <a:t>NTNDArrays</a:t>
            </a:r>
            <a:r>
              <a:rPr lang="en-GB" dirty="0" smtClean="0"/>
              <a:t> instead</a:t>
            </a:r>
            <a:r>
              <a:rPr lang="en-GB" dirty="0" smtClean="0"/>
              <a:t> and plugins consume these.</a:t>
            </a:r>
            <a:endParaRPr lang="en-GB" dirty="0" smtClean="0"/>
          </a:p>
          <a:p>
            <a:pPr marL="514350" indent="-5143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Other compression options</a:t>
            </a:r>
          </a:p>
          <a:p>
            <a:pPr marL="514350" indent="-5143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Alternatives: </a:t>
            </a:r>
            <a:r>
              <a:rPr lang="en-GB" dirty="0" err="1" smtClean="0"/>
              <a:t>GStreamer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GB" dirty="0" smtClean="0"/>
              <a:t>Why transfer detector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Transferring data between platforms</a:t>
            </a:r>
            <a:br>
              <a:rPr lang="en-GB" dirty="0" smtClean="0"/>
            </a:br>
            <a:r>
              <a:rPr lang="en-GB" dirty="0" smtClean="0"/>
              <a:t>(Usually from Windows to Linux)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Cameras often have Windows only support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Better support for HPC in Linux, e.g. HP file system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Linux </a:t>
            </a:r>
            <a:r>
              <a:rPr lang="en-GB" dirty="0" err="1" smtClean="0"/>
              <a:t>toolchain</a:t>
            </a:r>
            <a:endParaRPr lang="en-GB" dirty="0" smtClean="0"/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Preference for Linux (open source, reliability etc.)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More expertise on Linux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Distributing processing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 – I12 Beamline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I12 Beamline at Diamond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Joint Engineering, Environmental and Processing(JEEP)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Imaging, Tomography, X-ray diffraction, SAXS</a:t>
            </a:r>
          </a:p>
          <a:p>
            <a:r>
              <a:rPr lang="en-GB" dirty="0" smtClean="0"/>
              <a:t>PCO detector, Windows-only support</a:t>
            </a:r>
          </a:p>
          <a:p>
            <a:r>
              <a:rPr lang="en-GB" dirty="0" smtClean="0"/>
              <a:t>HDF5-writer, Lustre distributed files system</a:t>
            </a:r>
          </a:p>
          <a:p>
            <a:r>
              <a:rPr lang="en-GB" dirty="0" smtClean="0"/>
              <a:t>~90 10MB images per second</a:t>
            </a:r>
          </a:p>
          <a:p>
            <a:r>
              <a:rPr lang="en-GB" dirty="0" smtClean="0"/>
              <a:t>10 Gig Ethernet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use EPICS V4</a:t>
            </a:r>
            <a:endParaRPr lang="en-GB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EPICS V4 adds structured data</a:t>
            </a:r>
            <a:r>
              <a:rPr lang="en-GB" dirty="0" smtClean="0"/>
              <a:t>. Allows metadata to be kept with image data </a:t>
            </a: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Image dimensions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Colour attributes</a:t>
            </a: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Experiment and system metadata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Compression/encoding information</a:t>
            </a:r>
          </a:p>
          <a:p>
            <a:r>
              <a:rPr lang="en-GB" dirty="0" smtClean="0"/>
              <a:t>Integrates with other EPICS developments, e.g. CSS.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areaDetector overview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Provides a general-purpose interface for detectors and cameras in EPICS</a:t>
            </a:r>
          </a:p>
          <a:p>
            <a:r>
              <a:rPr lang="en-GB" dirty="0" smtClean="0"/>
              <a:t>Easily extensible</a:t>
            </a:r>
          </a:p>
          <a:p>
            <a:r>
              <a:rPr lang="en-GB" dirty="0" smtClean="0"/>
              <a:t>Supports wide variety of detectors and cameras</a:t>
            </a:r>
          </a:p>
          <a:p>
            <a:r>
              <a:rPr lang="en-GB" dirty="0" smtClean="0"/>
              <a:t>High-performance</a:t>
            </a:r>
          </a:p>
          <a:p>
            <a:r>
              <a:rPr lang="en-GB" dirty="0" smtClean="0"/>
              <a:t>Mechanism for device-independent real-time data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areaDetector overview (cont)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8052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Camera drivers inherit from base class ADDriver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Drivers produces NDArrays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Run plugins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Plugins inherit from </a:t>
            </a:r>
            <a:r>
              <a:rPr lang="en-GB" dirty="0" err="1" smtClean="0"/>
              <a:t>NDPluginDriver</a:t>
            </a:r>
            <a:endParaRPr lang="en-GB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Connect to </a:t>
            </a:r>
            <a:r>
              <a:rPr lang="en-GB" dirty="0" err="1" smtClean="0"/>
              <a:t>asyn</a:t>
            </a:r>
            <a:r>
              <a:rPr lang="en-GB" dirty="0" smtClean="0"/>
              <a:t> port on a driver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Consume NDArrays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NDArray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8052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1-d type array of numeric type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Dimension information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ID and time stamps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Attributes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Also has Array Pool (but not part of “data”)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NDArray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8052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Dimension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/>
              <a:t>Converts 1-d array to N-d array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/>
              <a:t>Describes how array is part of larger array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/>
              <a:t>Has size, offset, reverse and binning fields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ID and timestamps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/>
              <a:t>Unique ID – integer unique to frame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/>
              <a:t>Time stamp (from driver)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time stamp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0099"/>
      </a:accent1>
      <a:accent2>
        <a:srgbClr val="00AFA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9E"/>
      </a:accent6>
      <a:hlink>
        <a:srgbClr val="FFCC66"/>
      </a:hlink>
      <a:folHlink>
        <a:srgbClr val="FF0000"/>
      </a:folHlink>
    </a:clrScheme>
    <a:fontScheme name="1_Blank">
      <a:majorFont>
        <a:latin typeface="Arial Narrow"/>
        <a:ea typeface="Osaka"/>
        <a:cs typeface=""/>
      </a:majorFont>
      <a:minorFont>
        <a:latin typeface="Arial Narrow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0099"/>
      </a:accent1>
      <a:accent2>
        <a:srgbClr val="00AFA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9E"/>
      </a:accent6>
      <a:hlink>
        <a:srgbClr val="FFCC66"/>
      </a:hlink>
      <a:folHlink>
        <a:srgbClr val="FF0000"/>
      </a:folHlink>
    </a:clrScheme>
    <a:fontScheme name="1_Blank">
      <a:majorFont>
        <a:latin typeface="Arial Narrow"/>
        <a:ea typeface="Osaka"/>
        <a:cs typeface=""/>
      </a:majorFont>
      <a:minorFont>
        <a:latin typeface="Arial Narrow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0099"/>
      </a:accent1>
      <a:accent2>
        <a:srgbClr val="00AFA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9E"/>
      </a:accent6>
      <a:hlink>
        <a:srgbClr val="FFCC66"/>
      </a:hlink>
      <a:folHlink>
        <a:srgbClr val="FF0000"/>
      </a:folHlink>
    </a:clrScheme>
    <a:fontScheme name="1_Blank">
      <a:majorFont>
        <a:latin typeface="Arial Narrow"/>
        <a:ea typeface="Osaka"/>
        <a:cs typeface=""/>
      </a:majorFont>
      <a:minorFont>
        <a:latin typeface="Arial Narrow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0099"/>
      </a:accent1>
      <a:accent2>
        <a:srgbClr val="00AFA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9E"/>
      </a:accent6>
      <a:hlink>
        <a:srgbClr val="FFCC66"/>
      </a:hlink>
      <a:folHlink>
        <a:srgbClr val="FF0000"/>
      </a:folHlink>
    </a:clrScheme>
    <a:fontScheme name="1_Blank">
      <a:majorFont>
        <a:latin typeface="Arial Narrow"/>
        <a:ea typeface="Osaka"/>
        <a:cs typeface=""/>
      </a:majorFont>
      <a:minorFont>
        <a:latin typeface="Arial Narrow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0099"/>
      </a:accent1>
      <a:accent2>
        <a:srgbClr val="00AFA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9E"/>
      </a:accent6>
      <a:hlink>
        <a:srgbClr val="FFCC66"/>
      </a:hlink>
      <a:folHlink>
        <a:srgbClr val="FF0000"/>
      </a:folHlink>
    </a:clrScheme>
    <a:fontScheme name="1_Blank">
      <a:majorFont>
        <a:latin typeface="Arial Narrow"/>
        <a:ea typeface="Osaka"/>
        <a:cs typeface=""/>
      </a:majorFont>
      <a:minorFont>
        <a:latin typeface="Arial Narrow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0099"/>
      </a:accent1>
      <a:accent2>
        <a:srgbClr val="00AFA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9E"/>
      </a:accent6>
      <a:hlink>
        <a:srgbClr val="FFCC66"/>
      </a:hlink>
      <a:folHlink>
        <a:srgbClr val="FF0000"/>
      </a:folHlink>
    </a:clrScheme>
    <a:fontScheme name="1_Blank">
      <a:majorFont>
        <a:latin typeface="Arial Narrow"/>
        <a:ea typeface="Osaka"/>
        <a:cs typeface=""/>
      </a:majorFont>
      <a:minorFont>
        <a:latin typeface="Arial Narrow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0099"/>
      </a:accent1>
      <a:accent2>
        <a:srgbClr val="00AFA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9E"/>
      </a:accent6>
      <a:hlink>
        <a:srgbClr val="FFCC66"/>
      </a:hlink>
      <a:folHlink>
        <a:srgbClr val="FF0000"/>
      </a:folHlink>
    </a:clrScheme>
    <a:fontScheme name="1_Blank">
      <a:majorFont>
        <a:latin typeface="Arial Narrow"/>
        <a:ea typeface="Osaka"/>
        <a:cs typeface=""/>
      </a:majorFont>
      <a:minorFont>
        <a:latin typeface="Arial Narrow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0099"/>
      </a:accent1>
      <a:accent2>
        <a:srgbClr val="00AFA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9E"/>
      </a:accent6>
      <a:hlink>
        <a:srgbClr val="FFCC66"/>
      </a:hlink>
      <a:folHlink>
        <a:srgbClr val="FF0000"/>
      </a:folHlink>
    </a:clrScheme>
    <a:fontScheme name="1_Blank">
      <a:majorFont>
        <a:latin typeface="Arial Narrow"/>
        <a:ea typeface="Osaka"/>
        <a:cs typeface=""/>
      </a:majorFont>
      <a:minorFont>
        <a:latin typeface="Arial Narrow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0099"/>
      </a:accent1>
      <a:accent2>
        <a:srgbClr val="00AFA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9E"/>
      </a:accent6>
      <a:hlink>
        <a:srgbClr val="FFCC66"/>
      </a:hlink>
      <a:folHlink>
        <a:srgbClr val="FF0000"/>
      </a:folHlink>
    </a:clrScheme>
    <a:fontScheme name="1_Blank">
      <a:majorFont>
        <a:latin typeface="Arial Narrow"/>
        <a:ea typeface="Osaka"/>
        <a:cs typeface=""/>
      </a:majorFont>
      <a:minorFont>
        <a:latin typeface="Arial Narrow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10652</TotalTime>
  <Words>816</Words>
  <Application>Microsoft Office PowerPoint</Application>
  <PresentationFormat>On-screen Show (4:3)</PresentationFormat>
  <Paragraphs>169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Office Theme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Document</vt:lpstr>
      <vt:lpstr>EPICS V4 for Diamond Detector Data</vt:lpstr>
      <vt:lpstr>Objectives</vt:lpstr>
      <vt:lpstr>Why transfer detector data?</vt:lpstr>
      <vt:lpstr>Case Study – I12 Beamline</vt:lpstr>
      <vt:lpstr>Why use EPICS V4</vt:lpstr>
      <vt:lpstr>areaDetector overview</vt:lpstr>
      <vt:lpstr>areaDetector overview (cont)</vt:lpstr>
      <vt:lpstr>NDArray</vt:lpstr>
      <vt:lpstr>NDArray </vt:lpstr>
      <vt:lpstr>NDArray</vt:lpstr>
      <vt:lpstr>areaDetector and EPICS V4</vt:lpstr>
      <vt:lpstr>EPICS V4/AD Development</vt:lpstr>
      <vt:lpstr>EPICS V4 Server and Client Prototype</vt:lpstr>
      <vt:lpstr>Prototype: Images</vt:lpstr>
      <vt:lpstr>Recent Work</vt:lpstr>
      <vt:lpstr>Compression</vt:lpstr>
      <vt:lpstr>Performance on 10 Gig Ethernet</vt:lpstr>
      <vt:lpstr>simDetector Image</vt:lpstr>
      <vt:lpstr>Performance on 10 Gig Ethernet</vt:lpstr>
      <vt:lpstr>NTNDArray</vt:lpstr>
      <vt:lpstr>V4 SimDetector</vt:lpstr>
      <vt:lpstr>Current and near future work</vt:lpstr>
      <vt:lpstr>Possible future development of areaDetector/V4</vt:lpstr>
    </vt:vector>
  </TitlesOfParts>
  <Company>Diamond Light Source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jms68266</dc:creator>
  <cp:lastModifiedBy>J</cp:lastModifiedBy>
  <cp:revision>432</cp:revision>
  <dcterms:created xsi:type="dcterms:W3CDTF">2012-05-30T08:57:50Z</dcterms:created>
  <dcterms:modified xsi:type="dcterms:W3CDTF">2014-10-21T07:46:16Z</dcterms:modified>
</cp:coreProperties>
</file>